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
      <p:font typeface="Roboto Medium"/>
      <p:regular r:id="rId27"/>
      <p:bold r:id="rId28"/>
      <p:italic r:id="rId29"/>
      <p:boldItalic r:id="rId30"/>
    </p:embeddedFont>
    <p:embeddedFont>
      <p:font typeface="Fira Sans Extra Condensed Medium"/>
      <p:regular r:id="rId31"/>
      <p:bold r:id="rId32"/>
      <p:italic r:id="rId33"/>
      <p:boldItalic r:id="rId34"/>
    </p:embeddedFont>
    <p:embeddedFont>
      <p:font typeface="Roboto Condensed"/>
      <p:regular r:id="rId35"/>
      <p:bold r:id="rId36"/>
      <p:italic r:id="rId37"/>
      <p:boldItalic r:id="rId38"/>
    </p:embeddedFont>
    <p:embeddedFont>
      <p:font typeface="Squada One"/>
      <p:regular r:id="rId39"/>
    </p:embeddedFont>
    <p:embeddedFont>
      <p:font typeface="Roboto Condensed Light"/>
      <p:regular r:id="rId40"/>
      <p:bold r:id="rId41"/>
      <p:italic r:id="rId42"/>
      <p:boldItalic r:id="rId43"/>
    </p:embeddedFont>
    <p:embeddedFont>
      <p:font typeface="Proxima Nova Semibold"/>
      <p:regular r:id="rId44"/>
      <p:bold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44" Type="http://schemas.openxmlformats.org/officeDocument/2006/relationships/font" Target="fonts/ProximaNovaSemibold-regular.fntdata"/><Relationship Id="rId43" Type="http://schemas.openxmlformats.org/officeDocument/2006/relationships/font" Target="fonts/RobotoCondensedLight-boldItalic.fntdata"/><Relationship Id="rId46" Type="http://schemas.openxmlformats.org/officeDocument/2006/relationships/font" Target="fonts/ProximaNovaSemibold-boldItalic.fntdata"/><Relationship Id="rId45" Type="http://schemas.openxmlformats.org/officeDocument/2006/relationships/font" Target="fonts/ProximaNova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regular.fntdata"/><Relationship Id="rId30" Type="http://schemas.openxmlformats.org/officeDocument/2006/relationships/font" Target="fonts/RobotoMedium-boldItalic.fntdata"/><Relationship Id="rId33" Type="http://schemas.openxmlformats.org/officeDocument/2006/relationships/font" Target="fonts/FiraSansExtraCondensedMedium-italic.fntdata"/><Relationship Id="rId32" Type="http://schemas.openxmlformats.org/officeDocument/2006/relationships/font" Target="fonts/FiraSansExtraCondensedMedium-bold.fntdata"/><Relationship Id="rId35" Type="http://schemas.openxmlformats.org/officeDocument/2006/relationships/font" Target="fonts/RobotoCondensed-regular.fntdata"/><Relationship Id="rId34" Type="http://schemas.openxmlformats.org/officeDocument/2006/relationships/font" Target="fonts/FiraSansExtraCondensedMedium-boldItalic.fntdata"/><Relationship Id="rId37" Type="http://schemas.openxmlformats.org/officeDocument/2006/relationships/font" Target="fonts/RobotoCondensed-italic.fntdata"/><Relationship Id="rId36" Type="http://schemas.openxmlformats.org/officeDocument/2006/relationships/font" Target="fonts/RobotoCondensed-bold.fntdata"/><Relationship Id="rId39" Type="http://schemas.openxmlformats.org/officeDocument/2006/relationships/font" Target="fonts/SquadaOne-regular.fntdata"/><Relationship Id="rId38" Type="http://schemas.openxmlformats.org/officeDocument/2006/relationships/font" Target="fonts/RobotoCondensed-boldItalic.fntdata"/><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29" Type="http://schemas.openxmlformats.org/officeDocument/2006/relationships/font" Target="fonts/RobotoMedium-italic.fntdata"/><Relationship Id="rId50" Type="http://schemas.openxmlformats.org/officeDocument/2006/relationships/font" Target="fonts/Exo2-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roximaNov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867cc6bd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867cc6bd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867cc6bd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867cc6bd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867cc6b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867cc6b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19515fe0b_0_8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19515fe0b_0_8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867cc6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867cc6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867cc6b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867cc6b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867cc6b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867cc6b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867cc6bd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867cc6bd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867cc6bd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867cc6bd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867cc6b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867cc6b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867cc6bd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867cc6bd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867cc6bd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867cc6b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0" name="Google Shape;13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Telegram Bot Big Chungus</a:t>
            </a:r>
            <a:endParaRPr>
              <a:solidFill>
                <a:srgbClr val="434343"/>
              </a:solidFill>
            </a:endParaRPr>
          </a:p>
        </p:txBody>
      </p:sp>
      <p:cxnSp>
        <p:nvCxnSpPr>
          <p:cNvPr id="137" name="Google Shape;137;p28"/>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pic>
        <p:nvPicPr>
          <p:cNvPr id="138" name="Google Shape;138;p28"/>
          <p:cNvPicPr preferRelativeResize="0"/>
          <p:nvPr/>
        </p:nvPicPr>
        <p:blipFill>
          <a:blip r:embed="rId3">
            <a:alphaModFix/>
          </a:blip>
          <a:stretch>
            <a:fillRect/>
          </a:stretch>
        </p:blipFill>
        <p:spPr>
          <a:xfrm>
            <a:off x="0" y="2044975"/>
            <a:ext cx="2513026" cy="309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204" name="Google Shape;204;p37"/>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205" name="Google Shape;205;p37"/>
          <p:cNvPicPr preferRelativeResize="0"/>
          <p:nvPr/>
        </p:nvPicPr>
        <p:blipFill>
          <a:blip r:embed="rId4">
            <a:alphaModFix/>
          </a:blip>
          <a:stretch>
            <a:fillRect/>
          </a:stretch>
        </p:blipFill>
        <p:spPr>
          <a:xfrm>
            <a:off x="189175" y="1414725"/>
            <a:ext cx="5521855" cy="3539651"/>
          </a:xfrm>
          <a:prstGeom prst="rect">
            <a:avLst/>
          </a:prstGeom>
          <a:noFill/>
          <a:ln>
            <a:noFill/>
          </a:ln>
        </p:spPr>
      </p:pic>
      <p:pic>
        <p:nvPicPr>
          <p:cNvPr id="206" name="Google Shape;206;p37"/>
          <p:cNvPicPr preferRelativeResize="0"/>
          <p:nvPr/>
        </p:nvPicPr>
        <p:blipFill>
          <a:blip r:embed="rId5">
            <a:alphaModFix/>
          </a:blip>
          <a:stretch>
            <a:fillRect/>
          </a:stretch>
        </p:blipFill>
        <p:spPr>
          <a:xfrm>
            <a:off x="2290776" y="2087650"/>
            <a:ext cx="1539099" cy="1743899"/>
          </a:xfrm>
          <a:prstGeom prst="rect">
            <a:avLst/>
          </a:prstGeom>
          <a:noFill/>
          <a:ln>
            <a:noFill/>
          </a:ln>
        </p:spPr>
      </p:pic>
      <p:pic>
        <p:nvPicPr>
          <p:cNvPr id="207" name="Google Shape;207;p37"/>
          <p:cNvPicPr preferRelativeResize="0"/>
          <p:nvPr/>
        </p:nvPicPr>
        <p:blipFill>
          <a:blip r:embed="rId5">
            <a:alphaModFix/>
          </a:blip>
          <a:stretch>
            <a:fillRect/>
          </a:stretch>
        </p:blipFill>
        <p:spPr>
          <a:xfrm>
            <a:off x="2180551" y="3923400"/>
            <a:ext cx="1539099" cy="1743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213" name="Google Shape;213;p38"/>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214" name="Google Shape;214;p38"/>
          <p:cNvPicPr preferRelativeResize="0"/>
          <p:nvPr/>
        </p:nvPicPr>
        <p:blipFill>
          <a:blip r:embed="rId4">
            <a:alphaModFix/>
          </a:blip>
          <a:stretch>
            <a:fillRect/>
          </a:stretch>
        </p:blipFill>
        <p:spPr>
          <a:xfrm>
            <a:off x="152400" y="1451450"/>
            <a:ext cx="5399933" cy="3539651"/>
          </a:xfrm>
          <a:prstGeom prst="rect">
            <a:avLst/>
          </a:prstGeom>
          <a:noFill/>
          <a:ln>
            <a:noFill/>
          </a:ln>
        </p:spPr>
      </p:pic>
      <p:pic>
        <p:nvPicPr>
          <p:cNvPr id="215" name="Google Shape;215;p38"/>
          <p:cNvPicPr preferRelativeResize="0"/>
          <p:nvPr/>
        </p:nvPicPr>
        <p:blipFill>
          <a:blip r:embed="rId5">
            <a:alphaModFix/>
          </a:blip>
          <a:stretch>
            <a:fillRect/>
          </a:stretch>
        </p:blipFill>
        <p:spPr>
          <a:xfrm>
            <a:off x="2208126" y="2142775"/>
            <a:ext cx="1539099" cy="1743899"/>
          </a:xfrm>
          <a:prstGeom prst="rect">
            <a:avLst/>
          </a:prstGeom>
          <a:noFill/>
          <a:ln>
            <a:noFill/>
          </a:ln>
        </p:spPr>
      </p:pic>
      <p:pic>
        <p:nvPicPr>
          <p:cNvPr id="216" name="Google Shape;216;p38"/>
          <p:cNvPicPr preferRelativeResize="0"/>
          <p:nvPr/>
        </p:nvPicPr>
        <p:blipFill>
          <a:blip r:embed="rId5">
            <a:alphaModFix/>
          </a:blip>
          <a:stretch>
            <a:fillRect/>
          </a:stretch>
        </p:blipFill>
        <p:spPr>
          <a:xfrm>
            <a:off x="2082814" y="3886675"/>
            <a:ext cx="1539099" cy="1743899"/>
          </a:xfrm>
          <a:prstGeom prst="rect">
            <a:avLst/>
          </a:prstGeom>
          <a:noFill/>
          <a:ln>
            <a:noFill/>
          </a:ln>
        </p:spPr>
      </p:pic>
      <p:pic>
        <p:nvPicPr>
          <p:cNvPr id="217" name="Google Shape;217;p38"/>
          <p:cNvPicPr preferRelativeResize="0"/>
          <p:nvPr/>
        </p:nvPicPr>
        <p:blipFill>
          <a:blip r:embed="rId6">
            <a:alphaModFix/>
          </a:blip>
          <a:stretch>
            <a:fillRect/>
          </a:stretch>
        </p:blipFill>
        <p:spPr>
          <a:xfrm>
            <a:off x="2521425" y="3333800"/>
            <a:ext cx="1672500" cy="459750"/>
          </a:xfrm>
          <a:prstGeom prst="rect">
            <a:avLst/>
          </a:prstGeom>
          <a:noFill/>
          <a:ln>
            <a:noFill/>
          </a:ln>
        </p:spPr>
      </p:pic>
      <p:sp>
        <p:nvSpPr>
          <p:cNvPr id="218" name="Google Shape;218;p38"/>
          <p:cNvSpPr txBox="1"/>
          <p:nvPr/>
        </p:nvSpPr>
        <p:spPr>
          <a:xfrm>
            <a:off x="2588175" y="3315725"/>
            <a:ext cx="15390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oboto"/>
                <a:ea typeface="Roboto"/>
                <a:cs typeface="Roboto"/>
                <a:sym typeface="Roboto"/>
              </a:rPr>
              <a:t>Acessa a localização do tesouro</a:t>
            </a:r>
            <a:endParaRPr sz="10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224" name="Google Shape;224;p39"/>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225" name="Google Shape;225;p39"/>
          <p:cNvPicPr preferRelativeResize="0"/>
          <p:nvPr/>
        </p:nvPicPr>
        <p:blipFill>
          <a:blip r:embed="rId4">
            <a:alphaModFix/>
          </a:blip>
          <a:stretch>
            <a:fillRect/>
          </a:stretch>
        </p:blipFill>
        <p:spPr>
          <a:xfrm>
            <a:off x="152400" y="1451450"/>
            <a:ext cx="6764665" cy="3539651"/>
          </a:xfrm>
          <a:prstGeom prst="rect">
            <a:avLst/>
          </a:prstGeom>
          <a:noFill/>
          <a:ln>
            <a:noFill/>
          </a:ln>
        </p:spPr>
      </p:pic>
      <p:pic>
        <p:nvPicPr>
          <p:cNvPr id="226" name="Google Shape;226;p39"/>
          <p:cNvPicPr preferRelativeResize="0"/>
          <p:nvPr/>
        </p:nvPicPr>
        <p:blipFill>
          <a:blip r:embed="rId5">
            <a:alphaModFix/>
          </a:blip>
          <a:stretch>
            <a:fillRect/>
          </a:stretch>
        </p:blipFill>
        <p:spPr>
          <a:xfrm>
            <a:off x="2055264" y="3941775"/>
            <a:ext cx="1539099" cy="1743899"/>
          </a:xfrm>
          <a:prstGeom prst="rect">
            <a:avLst/>
          </a:prstGeom>
          <a:noFill/>
          <a:ln>
            <a:noFill/>
          </a:ln>
        </p:spPr>
      </p:pic>
      <p:pic>
        <p:nvPicPr>
          <p:cNvPr id="227" name="Google Shape;227;p39"/>
          <p:cNvPicPr preferRelativeResize="0"/>
          <p:nvPr/>
        </p:nvPicPr>
        <p:blipFill>
          <a:blip r:embed="rId5">
            <a:alphaModFix/>
          </a:blip>
          <a:stretch>
            <a:fillRect/>
          </a:stretch>
        </p:blipFill>
        <p:spPr>
          <a:xfrm>
            <a:off x="2125014" y="2151950"/>
            <a:ext cx="1539099" cy="1743899"/>
          </a:xfrm>
          <a:prstGeom prst="rect">
            <a:avLst/>
          </a:prstGeom>
          <a:noFill/>
          <a:ln>
            <a:noFill/>
          </a:ln>
        </p:spPr>
      </p:pic>
      <p:pic>
        <p:nvPicPr>
          <p:cNvPr id="228" name="Google Shape;228;p39"/>
          <p:cNvPicPr preferRelativeResize="0"/>
          <p:nvPr/>
        </p:nvPicPr>
        <p:blipFill>
          <a:blip r:embed="rId5">
            <a:alphaModFix/>
          </a:blip>
          <a:stretch>
            <a:fillRect/>
          </a:stretch>
        </p:blipFill>
        <p:spPr>
          <a:xfrm>
            <a:off x="4950189" y="2069300"/>
            <a:ext cx="1539099" cy="1743899"/>
          </a:xfrm>
          <a:prstGeom prst="rect">
            <a:avLst/>
          </a:prstGeom>
          <a:noFill/>
          <a:ln>
            <a:noFill/>
          </a:ln>
        </p:spPr>
      </p:pic>
      <p:pic>
        <p:nvPicPr>
          <p:cNvPr id="229" name="Google Shape;229;p39"/>
          <p:cNvPicPr preferRelativeResize="0"/>
          <p:nvPr/>
        </p:nvPicPr>
        <p:blipFill>
          <a:blip r:embed="rId6">
            <a:alphaModFix/>
          </a:blip>
          <a:stretch>
            <a:fillRect/>
          </a:stretch>
        </p:blipFill>
        <p:spPr>
          <a:xfrm>
            <a:off x="4262025" y="2252925"/>
            <a:ext cx="1284975" cy="395025"/>
          </a:xfrm>
          <a:prstGeom prst="rect">
            <a:avLst/>
          </a:prstGeom>
          <a:noFill/>
          <a:ln>
            <a:noFill/>
          </a:ln>
        </p:spPr>
      </p:pic>
      <p:sp>
        <p:nvSpPr>
          <p:cNvPr id="230" name="Google Shape;230;p39"/>
          <p:cNvSpPr txBox="1"/>
          <p:nvPr/>
        </p:nvSpPr>
        <p:spPr>
          <a:xfrm>
            <a:off x="4135013" y="2227690"/>
            <a:ext cx="1539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oboto Medium"/>
                <a:ea typeface="Roboto Medium"/>
                <a:cs typeface="Roboto Medium"/>
                <a:sym typeface="Roboto Medium"/>
              </a:rPr>
              <a:t>Posta que houve um</a:t>
            </a:r>
            <a:endParaRPr sz="1000">
              <a:solidFill>
                <a:srgbClr val="666666"/>
              </a:solidFill>
              <a:latin typeface="Roboto Medium"/>
              <a:ea typeface="Roboto Medium"/>
              <a:cs typeface="Roboto Medium"/>
              <a:sym typeface="Roboto Medium"/>
            </a:endParaRPr>
          </a:p>
          <a:p>
            <a:pPr indent="0" lvl="0" marL="0" rtl="0" algn="ctr">
              <a:spcBef>
                <a:spcPts val="0"/>
              </a:spcBef>
              <a:spcAft>
                <a:spcPts val="0"/>
              </a:spcAft>
              <a:buNone/>
            </a:pPr>
            <a:r>
              <a:rPr lang="en" sz="1000">
                <a:solidFill>
                  <a:srgbClr val="666666"/>
                </a:solidFill>
                <a:latin typeface="Roboto Medium"/>
                <a:ea typeface="Roboto Medium"/>
                <a:cs typeface="Roboto Medium"/>
                <a:sym typeface="Roboto Medium"/>
              </a:rPr>
              <a:t>vencedor </a:t>
            </a:r>
            <a:endParaRPr sz="1000">
              <a:solidFill>
                <a:srgbClr val="666666"/>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4" name="Shape 234"/>
        <p:cNvGrpSpPr/>
        <p:nvPr/>
      </p:nvGrpSpPr>
      <p:grpSpPr>
        <a:xfrm>
          <a:off x="0" y="0"/>
          <a:ext cx="0" cy="0"/>
          <a:chOff x="0" y="0"/>
          <a:chExt cx="0" cy="0"/>
        </a:xfrm>
      </p:grpSpPr>
      <p:sp>
        <p:nvSpPr>
          <p:cNvPr id="235" name="Google Shape;235;p40"/>
          <p:cNvSpPr txBox="1"/>
          <p:nvPr/>
        </p:nvSpPr>
        <p:spPr>
          <a:xfrm>
            <a:off x="3573050" y="2021250"/>
            <a:ext cx="1993200" cy="8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OBRIGADO PELA ATENÇÃO</a:t>
            </a:r>
            <a:endParaRPr sz="1600">
              <a:solidFill>
                <a:srgbClr val="FFFFFF"/>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Joshua kook ho pereira, </a:t>
            </a:r>
            <a:endParaRPr/>
          </a:p>
          <a:p>
            <a:pPr indent="0" lvl="0" marL="0" rtl="0" algn="l">
              <a:spcBef>
                <a:spcPts val="1600"/>
              </a:spcBef>
              <a:spcAft>
                <a:spcPts val="0"/>
              </a:spcAft>
              <a:buClr>
                <a:schemeClr val="accent6"/>
              </a:buClr>
              <a:buSzPts val="1100"/>
              <a:buFont typeface="Arial"/>
              <a:buNone/>
            </a:pPr>
            <a:r>
              <a:rPr lang="en"/>
              <a:t>Luigi Muller Sousa Linhares, </a:t>
            </a:r>
            <a:endParaRPr/>
          </a:p>
          <a:p>
            <a:pPr indent="0" lvl="0" marL="0" rtl="0" algn="l">
              <a:spcBef>
                <a:spcPts val="1600"/>
              </a:spcBef>
              <a:spcAft>
                <a:spcPts val="0"/>
              </a:spcAft>
              <a:buClr>
                <a:schemeClr val="accent6"/>
              </a:buClr>
              <a:buSzPts val="1100"/>
              <a:buFont typeface="Arial"/>
              <a:buNone/>
            </a:pPr>
            <a:r>
              <a:rPr lang="en"/>
              <a:t>Tarlison Sander Lima Brito, </a:t>
            </a:r>
            <a:endParaRPr/>
          </a:p>
          <a:p>
            <a:pPr indent="0" lvl="0" marL="0" rtl="0" algn="l">
              <a:spcBef>
                <a:spcPts val="1600"/>
              </a:spcBef>
              <a:spcAft>
                <a:spcPts val="0"/>
              </a:spcAft>
              <a:buClr>
                <a:schemeClr val="accent6"/>
              </a:buClr>
              <a:buSzPts val="1100"/>
              <a:buFont typeface="Arial"/>
              <a:buNone/>
            </a:pPr>
            <a:r>
              <a:rPr lang="en"/>
              <a:t>Victor Barbosa Rocha</a:t>
            </a:r>
            <a:endParaRPr/>
          </a:p>
          <a:p>
            <a:pPr indent="0" lvl="0" marL="0" rtl="0" algn="l">
              <a:spcBef>
                <a:spcPts val="1600"/>
              </a:spcBef>
              <a:spcAft>
                <a:spcPts val="0"/>
              </a:spcAft>
              <a:buClr>
                <a:schemeClr val="accent6"/>
              </a:buClr>
              <a:buSzPts val="1100"/>
              <a:buFont typeface="Arial"/>
              <a:buNone/>
            </a:pPr>
            <a:r>
              <a:t/>
            </a:r>
            <a:endParaRPr/>
          </a:p>
          <a:p>
            <a:pPr indent="0" lvl="0" marL="0" rtl="0" algn="l">
              <a:spcBef>
                <a:spcPts val="1600"/>
              </a:spcBef>
              <a:spcAft>
                <a:spcPts val="1600"/>
              </a:spcAft>
              <a:buNone/>
            </a:pPr>
            <a:r>
              <a:t/>
            </a:r>
            <a:endParaRPr/>
          </a:p>
        </p:txBody>
      </p:sp>
      <p:sp>
        <p:nvSpPr>
          <p:cNvPr id="144" name="Google Shape;144;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Integrantes</a:t>
            </a:r>
            <a:endParaRPr/>
          </a:p>
        </p:txBody>
      </p:sp>
      <p:pic>
        <p:nvPicPr>
          <p:cNvPr id="145" name="Google Shape;145;p29"/>
          <p:cNvPicPr preferRelativeResize="0"/>
          <p:nvPr/>
        </p:nvPicPr>
        <p:blipFill>
          <a:blip r:embed="rId3">
            <a:alphaModFix/>
          </a:blip>
          <a:stretch>
            <a:fillRect/>
          </a:stretch>
        </p:blipFill>
        <p:spPr>
          <a:xfrm>
            <a:off x="7946917" y="3667500"/>
            <a:ext cx="1197083" cy="147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idx="1" type="body"/>
          </p:nvPr>
        </p:nvSpPr>
        <p:spPr>
          <a:xfrm>
            <a:off x="563200" y="2379000"/>
            <a:ext cx="6252900" cy="242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O Telegram Bot Big Chungus tem como objetivo simular uma caça ao tesouro virtual em um ambiente real. Serve para ser uma atividade recreativa entre amigos em um mesmo ambiente, tipo em um parque.</a:t>
            </a:r>
            <a:endParaRPr/>
          </a:p>
          <a:p>
            <a:pPr indent="0" lvl="0" marL="0" rtl="0" algn="l">
              <a:spcBef>
                <a:spcPts val="1600"/>
              </a:spcBef>
              <a:spcAft>
                <a:spcPts val="1600"/>
              </a:spcAft>
              <a:buNone/>
            </a:pPr>
            <a:r>
              <a:rPr lang="en"/>
              <a:t>Toda estrutura do aplicativo é organizada em containers.</a:t>
            </a:r>
            <a:endParaRPr/>
          </a:p>
        </p:txBody>
      </p:sp>
      <p:sp>
        <p:nvSpPr>
          <p:cNvPr id="151" name="Google Shape;151;p3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Proposta</a:t>
            </a:r>
            <a:endParaRPr/>
          </a:p>
        </p:txBody>
      </p:sp>
      <p:pic>
        <p:nvPicPr>
          <p:cNvPr id="152" name="Google Shape;152;p30"/>
          <p:cNvPicPr preferRelativeResize="0"/>
          <p:nvPr/>
        </p:nvPicPr>
        <p:blipFill>
          <a:blip r:embed="rId3">
            <a:alphaModFix/>
          </a:blip>
          <a:stretch>
            <a:fillRect/>
          </a:stretch>
        </p:blipFill>
        <p:spPr>
          <a:xfrm>
            <a:off x="7946917" y="3667500"/>
            <a:ext cx="1197083" cy="147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idx="1" type="body"/>
          </p:nvPr>
        </p:nvSpPr>
        <p:spPr>
          <a:xfrm>
            <a:off x="563200" y="1614200"/>
            <a:ext cx="6252900" cy="319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Micro serviços de comunicação</a:t>
            </a:r>
            <a:endParaRPr/>
          </a:p>
          <a:p>
            <a:pPr indent="0" lvl="0" marL="0" rtl="0" algn="l">
              <a:spcBef>
                <a:spcPts val="1600"/>
              </a:spcBef>
              <a:spcAft>
                <a:spcPts val="0"/>
              </a:spcAft>
              <a:buNone/>
            </a:pPr>
            <a:r>
              <a:rPr lang="en"/>
              <a:t>Usando a linguagem de programação Python, foi utilizado a API de </a:t>
            </a:r>
            <a:r>
              <a:rPr b="1" lang="en">
                <a:latin typeface="Roboto Condensed"/>
                <a:ea typeface="Roboto Condensed"/>
                <a:cs typeface="Roboto Condensed"/>
                <a:sym typeface="Roboto Condensed"/>
              </a:rPr>
              <a:t>chatbots </a:t>
            </a:r>
            <a:r>
              <a:rPr lang="en"/>
              <a:t>do </a:t>
            </a:r>
            <a:r>
              <a:rPr b="1" lang="en">
                <a:latin typeface="Roboto Condensed"/>
                <a:ea typeface="Roboto Condensed"/>
                <a:cs typeface="Roboto Condensed"/>
                <a:sym typeface="Roboto Condensed"/>
              </a:rPr>
              <a:t>Telegram </a:t>
            </a:r>
            <a:r>
              <a:rPr lang="en"/>
              <a:t>através da biblioteca </a:t>
            </a:r>
            <a:r>
              <a:rPr b="1" lang="en">
                <a:latin typeface="Roboto Condensed"/>
                <a:ea typeface="Roboto Condensed"/>
                <a:cs typeface="Roboto Condensed"/>
                <a:sym typeface="Roboto Condensed"/>
              </a:rPr>
              <a:t>python-telegram-bot </a:t>
            </a:r>
            <a:r>
              <a:rPr lang="en"/>
              <a:t>para fazer os serviços que vão se comunicar com o usuário.</a:t>
            </a:r>
            <a:endParaRPr/>
          </a:p>
          <a:p>
            <a:pPr indent="0" lvl="0" marL="0" rtl="0" algn="l">
              <a:spcBef>
                <a:spcPts val="1600"/>
              </a:spcBef>
              <a:spcAft>
                <a:spcPts val="1600"/>
              </a:spcAft>
              <a:buNone/>
            </a:pPr>
            <a:r>
              <a:rPr lang="en"/>
              <a:t>Esse </a:t>
            </a:r>
            <a:r>
              <a:rPr b="1" lang="en">
                <a:latin typeface="Roboto Condensed"/>
                <a:ea typeface="Roboto Condensed"/>
                <a:cs typeface="Roboto Condensed"/>
                <a:sym typeface="Roboto Condensed"/>
              </a:rPr>
              <a:t>container </a:t>
            </a:r>
            <a:r>
              <a:rPr lang="en"/>
              <a:t>vai cuidar da interlocução com os participantes, recebendo as comandos para desenvolver a lógica da aplicação.</a:t>
            </a:r>
            <a:endParaRPr/>
          </a:p>
        </p:txBody>
      </p:sp>
      <p:sp>
        <p:nvSpPr>
          <p:cNvPr id="158" name="Google Shape;158;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Componentes</a:t>
            </a:r>
            <a:endParaRPr/>
          </a:p>
        </p:txBody>
      </p:sp>
      <p:pic>
        <p:nvPicPr>
          <p:cNvPr id="159" name="Google Shape;159;p31"/>
          <p:cNvPicPr preferRelativeResize="0"/>
          <p:nvPr/>
        </p:nvPicPr>
        <p:blipFill>
          <a:blip r:embed="rId3">
            <a:alphaModFix/>
          </a:blip>
          <a:stretch>
            <a:fillRect/>
          </a:stretch>
        </p:blipFill>
        <p:spPr>
          <a:xfrm>
            <a:off x="7946917" y="3667500"/>
            <a:ext cx="1197083" cy="1476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idx="1" type="body"/>
          </p:nvPr>
        </p:nvSpPr>
        <p:spPr>
          <a:xfrm>
            <a:off x="563200" y="1614200"/>
            <a:ext cx="6252900" cy="31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2.  </a:t>
            </a:r>
            <a:r>
              <a:rPr lang="en"/>
              <a:t>Micro serviço de banco de dados</a:t>
            </a:r>
            <a:endParaRPr/>
          </a:p>
          <a:p>
            <a:pPr indent="0" lvl="0" marL="0" rtl="0" algn="l">
              <a:spcBef>
                <a:spcPts val="1600"/>
              </a:spcBef>
              <a:spcAft>
                <a:spcPts val="0"/>
              </a:spcAft>
              <a:buNone/>
            </a:pPr>
            <a:r>
              <a:rPr lang="en"/>
              <a:t>O banco de dados </a:t>
            </a:r>
            <a:r>
              <a:rPr b="1" lang="en">
                <a:latin typeface="Roboto Condensed"/>
                <a:ea typeface="Roboto Condensed"/>
                <a:cs typeface="Roboto Condensed"/>
                <a:sym typeface="Roboto Condensed"/>
              </a:rPr>
              <a:t>MongoDB </a:t>
            </a:r>
            <a:r>
              <a:rPr lang="en"/>
              <a:t>foi utilizado para fazer o armazenamento e a centralização dos dados da partida. Para tal, foi utilizado a biblioteca </a:t>
            </a:r>
            <a:r>
              <a:rPr b="1" lang="en">
                <a:latin typeface="Roboto Condensed"/>
                <a:ea typeface="Roboto Condensed"/>
                <a:cs typeface="Roboto Condensed"/>
                <a:sym typeface="Roboto Condensed"/>
              </a:rPr>
              <a:t>pymongo</a:t>
            </a:r>
            <a:r>
              <a:rPr lang="en"/>
              <a:t>. </a:t>
            </a:r>
            <a:endParaRPr/>
          </a:p>
          <a:p>
            <a:pPr indent="0" lvl="0" marL="0" rtl="0" algn="l">
              <a:spcBef>
                <a:spcPts val="1600"/>
              </a:spcBef>
              <a:spcAft>
                <a:spcPts val="0"/>
              </a:spcAft>
              <a:buNone/>
            </a:pPr>
            <a:r>
              <a:rPr lang="en"/>
              <a:t>Para visualizar as tabelas de banco de dados utilizamos o </a:t>
            </a:r>
            <a:r>
              <a:rPr b="1" lang="en">
                <a:latin typeface="Roboto Condensed"/>
                <a:ea typeface="Roboto Condensed"/>
                <a:cs typeface="Roboto Condensed"/>
                <a:sym typeface="Roboto Condensed"/>
              </a:rPr>
              <a:t>mongo express</a:t>
            </a:r>
            <a:r>
              <a:rPr lang="en"/>
              <a:t> como GUI.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5" name="Google Shape;165;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Componentes</a:t>
            </a:r>
            <a:endParaRPr/>
          </a:p>
        </p:txBody>
      </p:sp>
      <p:pic>
        <p:nvPicPr>
          <p:cNvPr id="166" name="Google Shape;166;p32"/>
          <p:cNvPicPr preferRelativeResize="0"/>
          <p:nvPr/>
        </p:nvPicPr>
        <p:blipFill>
          <a:blip r:embed="rId3">
            <a:alphaModFix/>
          </a:blip>
          <a:stretch>
            <a:fillRect/>
          </a:stretch>
        </p:blipFill>
        <p:spPr>
          <a:xfrm>
            <a:off x="7946917" y="3667500"/>
            <a:ext cx="1197083" cy="1476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idx="1" type="body"/>
          </p:nvPr>
        </p:nvSpPr>
        <p:spPr>
          <a:xfrm>
            <a:off x="563200" y="1614200"/>
            <a:ext cx="6252900" cy="31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3.  Micro serviço de interface de visualização</a:t>
            </a:r>
            <a:endParaRPr/>
          </a:p>
          <a:p>
            <a:pPr indent="0" lvl="0" marL="0" rtl="0" algn="l">
              <a:spcBef>
                <a:spcPts val="1600"/>
              </a:spcBef>
              <a:spcAft>
                <a:spcPts val="0"/>
              </a:spcAft>
              <a:buNone/>
            </a:pPr>
            <a:r>
              <a:rPr lang="en"/>
              <a:t>O micro serviço de interface de visualização é realizado através da API do twitter. Foi utilizada a biblioteca </a:t>
            </a:r>
            <a:r>
              <a:rPr b="1" lang="en">
                <a:latin typeface="Roboto Condensed"/>
                <a:ea typeface="Roboto Condensed"/>
                <a:cs typeface="Roboto Condensed"/>
                <a:sym typeface="Roboto Condensed"/>
              </a:rPr>
              <a:t>python-twitter</a:t>
            </a:r>
            <a:r>
              <a:rPr lang="en"/>
              <a:t>.</a:t>
            </a:r>
            <a:endParaRPr/>
          </a:p>
          <a:p>
            <a:pPr indent="0" lvl="0" marL="0" rtl="0" algn="l">
              <a:spcBef>
                <a:spcPts val="1600"/>
              </a:spcBef>
              <a:spcAft>
                <a:spcPts val="0"/>
              </a:spcAft>
              <a:buNone/>
            </a:pPr>
            <a:r>
              <a:rPr lang="en"/>
              <a:t>Informações referentes ao jogo são postadas lá.</a:t>
            </a:r>
            <a:endParaRPr/>
          </a:p>
          <a:p>
            <a:pPr indent="0" lvl="0" marL="0" rtl="0" algn="l">
              <a:spcBef>
                <a:spcPts val="1600"/>
              </a:spcBef>
              <a:spcAft>
                <a:spcPts val="0"/>
              </a:spcAft>
              <a:buNone/>
            </a:pPr>
            <a:r>
              <a:t/>
            </a:r>
            <a:endParaRPr/>
          </a:p>
          <a:p>
            <a:pPr indent="0" lvl="0" marL="0" rtl="0" algn="l">
              <a:spcBef>
                <a:spcPts val="1600"/>
              </a:spcBef>
              <a:spcAft>
                <a:spcPts val="0"/>
              </a:spcAft>
              <a:buClr>
                <a:schemeClr val="accent6"/>
              </a:buClr>
              <a:buSzPts val="1100"/>
              <a:buFont typeface="Arial"/>
              <a:buNone/>
            </a:pPr>
            <a:r>
              <a:rPr lang="en">
                <a:solidFill>
                  <a:schemeClr val="accent6"/>
                </a:solidFill>
              </a:rPr>
              <a:t>Todos os componentes são inicializados juntos pelo </a:t>
            </a:r>
            <a:r>
              <a:rPr b="1" lang="en">
                <a:solidFill>
                  <a:schemeClr val="accent6"/>
                </a:solidFill>
                <a:latin typeface="Roboto Condensed"/>
                <a:ea typeface="Roboto Condensed"/>
                <a:cs typeface="Roboto Condensed"/>
                <a:sym typeface="Roboto Condensed"/>
              </a:rPr>
              <a:t>docker-compose</a:t>
            </a:r>
            <a:r>
              <a:rPr lang="en">
                <a:solidFill>
                  <a:schemeClr val="accent6"/>
                </a:solidFill>
              </a:rPr>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72" name="Google Shape;172;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Componentes</a:t>
            </a:r>
            <a:endParaRPr/>
          </a:p>
        </p:txBody>
      </p:sp>
      <p:pic>
        <p:nvPicPr>
          <p:cNvPr id="173" name="Google Shape;173;p33"/>
          <p:cNvPicPr preferRelativeResize="0"/>
          <p:nvPr/>
        </p:nvPicPr>
        <p:blipFill>
          <a:blip r:embed="rId3">
            <a:alphaModFix/>
          </a:blip>
          <a:stretch>
            <a:fillRect/>
          </a:stretch>
        </p:blipFill>
        <p:spPr>
          <a:xfrm>
            <a:off x="7946917" y="3667500"/>
            <a:ext cx="1197083" cy="147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179" name="Google Shape;179;p34"/>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180" name="Google Shape;180;p34"/>
          <p:cNvPicPr preferRelativeResize="0"/>
          <p:nvPr/>
        </p:nvPicPr>
        <p:blipFill>
          <a:blip r:embed="rId4">
            <a:alphaModFix/>
          </a:blip>
          <a:stretch>
            <a:fillRect/>
          </a:stretch>
        </p:blipFill>
        <p:spPr>
          <a:xfrm>
            <a:off x="336100" y="1299050"/>
            <a:ext cx="5805795" cy="3539649"/>
          </a:xfrm>
          <a:prstGeom prst="rect">
            <a:avLst/>
          </a:prstGeom>
          <a:noFill/>
          <a:ln>
            <a:noFill/>
          </a:ln>
        </p:spPr>
      </p:pic>
      <p:pic>
        <p:nvPicPr>
          <p:cNvPr id="181" name="Google Shape;181;p34"/>
          <p:cNvPicPr preferRelativeResize="0"/>
          <p:nvPr/>
        </p:nvPicPr>
        <p:blipFill>
          <a:blip r:embed="rId5">
            <a:alphaModFix/>
          </a:blip>
          <a:stretch>
            <a:fillRect/>
          </a:stretch>
        </p:blipFill>
        <p:spPr>
          <a:xfrm>
            <a:off x="3031176" y="2125650"/>
            <a:ext cx="1539099" cy="1743899"/>
          </a:xfrm>
          <a:prstGeom prst="rect">
            <a:avLst/>
          </a:prstGeom>
          <a:noFill/>
          <a:ln>
            <a:noFill/>
          </a:ln>
        </p:spPr>
      </p:pic>
      <p:pic>
        <p:nvPicPr>
          <p:cNvPr id="182" name="Google Shape;182;p34"/>
          <p:cNvPicPr preferRelativeResize="0"/>
          <p:nvPr/>
        </p:nvPicPr>
        <p:blipFill>
          <a:blip r:embed="rId5">
            <a:alphaModFix/>
          </a:blip>
          <a:stretch>
            <a:fillRect/>
          </a:stretch>
        </p:blipFill>
        <p:spPr>
          <a:xfrm>
            <a:off x="2944751" y="3756850"/>
            <a:ext cx="1539099" cy="174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188" name="Google Shape;188;p35"/>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189" name="Google Shape;189;p35"/>
          <p:cNvPicPr preferRelativeResize="0"/>
          <p:nvPr/>
        </p:nvPicPr>
        <p:blipFill>
          <a:blip r:embed="rId4">
            <a:alphaModFix/>
          </a:blip>
          <a:stretch>
            <a:fillRect/>
          </a:stretch>
        </p:blipFill>
        <p:spPr>
          <a:xfrm>
            <a:off x="418750" y="1381725"/>
            <a:ext cx="4751595" cy="3539649"/>
          </a:xfrm>
          <a:prstGeom prst="rect">
            <a:avLst/>
          </a:prstGeom>
          <a:noFill/>
          <a:ln>
            <a:noFill/>
          </a:ln>
        </p:spPr>
      </p:pic>
      <p:pic>
        <p:nvPicPr>
          <p:cNvPr id="190" name="Google Shape;190;p35"/>
          <p:cNvPicPr preferRelativeResize="0"/>
          <p:nvPr/>
        </p:nvPicPr>
        <p:blipFill>
          <a:blip r:embed="rId5">
            <a:alphaModFix/>
          </a:blip>
          <a:stretch>
            <a:fillRect/>
          </a:stretch>
        </p:blipFill>
        <p:spPr>
          <a:xfrm>
            <a:off x="3104651" y="2189925"/>
            <a:ext cx="1539099" cy="1743899"/>
          </a:xfrm>
          <a:prstGeom prst="rect">
            <a:avLst/>
          </a:prstGeom>
          <a:noFill/>
          <a:ln>
            <a:noFill/>
          </a:ln>
        </p:spPr>
      </p:pic>
      <p:pic>
        <p:nvPicPr>
          <p:cNvPr id="191" name="Google Shape;191;p35"/>
          <p:cNvPicPr preferRelativeResize="0"/>
          <p:nvPr/>
        </p:nvPicPr>
        <p:blipFill>
          <a:blip r:embed="rId5">
            <a:alphaModFix/>
          </a:blip>
          <a:stretch>
            <a:fillRect/>
          </a:stretch>
        </p:blipFill>
        <p:spPr>
          <a:xfrm>
            <a:off x="3104651" y="3887900"/>
            <a:ext cx="1539099" cy="1743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jogo</a:t>
            </a:r>
            <a:endParaRPr/>
          </a:p>
        </p:txBody>
      </p:sp>
      <p:pic>
        <p:nvPicPr>
          <p:cNvPr id="197" name="Google Shape;197;p36"/>
          <p:cNvPicPr preferRelativeResize="0"/>
          <p:nvPr/>
        </p:nvPicPr>
        <p:blipFill>
          <a:blip r:embed="rId3">
            <a:alphaModFix/>
          </a:blip>
          <a:stretch>
            <a:fillRect/>
          </a:stretch>
        </p:blipFill>
        <p:spPr>
          <a:xfrm>
            <a:off x="7946917" y="3667500"/>
            <a:ext cx="1197083" cy="1476001"/>
          </a:xfrm>
          <a:prstGeom prst="rect">
            <a:avLst/>
          </a:prstGeom>
          <a:noFill/>
          <a:ln>
            <a:noFill/>
          </a:ln>
        </p:spPr>
      </p:pic>
      <p:pic>
        <p:nvPicPr>
          <p:cNvPr id="198" name="Google Shape;198;p36"/>
          <p:cNvPicPr preferRelativeResize="0"/>
          <p:nvPr/>
        </p:nvPicPr>
        <p:blipFill>
          <a:blip r:embed="rId4">
            <a:alphaModFix/>
          </a:blip>
          <a:stretch>
            <a:fillRect/>
          </a:stretch>
        </p:blipFill>
        <p:spPr>
          <a:xfrm>
            <a:off x="205550" y="1488550"/>
            <a:ext cx="6469724" cy="3328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